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71" r:id="rId3"/>
    <p:sldId id="280" r:id="rId4"/>
    <p:sldId id="279"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4" r:id="rId27"/>
    <p:sldId id="302" r:id="rId28"/>
    <p:sldId id="30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48" autoAdjust="0"/>
  </p:normalViewPr>
  <p:slideViewPr>
    <p:cSldViewPr>
      <p:cViewPr varScale="1">
        <p:scale>
          <a:sx n="101" d="100"/>
          <a:sy n="101" d="100"/>
        </p:scale>
        <p:origin x="-183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DD59DB-CADB-4666-97EF-230D3B39155A}" type="datetimeFigureOut">
              <a:rPr lang="en-US" smtClean="0"/>
              <a:t>4/23/2012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0BBB5-B90C-4B0F-8048-7D4F4B4CC8BA}" type="slidenum">
              <a:rPr lang="en-US" smtClean="0"/>
              <a:t>‹#›</a:t>
            </a:fld>
            <a:endParaRPr lang="en-US" dirty="0"/>
          </a:p>
        </p:txBody>
      </p:sp>
    </p:spTree>
    <p:extLst>
      <p:ext uri="{BB962C8B-B14F-4D97-AF65-F5344CB8AC3E}">
        <p14:creationId xmlns:p14="http://schemas.microsoft.com/office/powerpoint/2010/main" val="144914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understand the basics of the three laws of motion, it is possible to apply those and figure some things</a:t>
            </a:r>
            <a:r>
              <a:rPr lang="en-US" baseline="0" dirty="0" smtClean="0"/>
              <a:t> out.  In a practical sense, applying the three laws of motion is the beginnings of engineering.  This podcast is the first of two that will introduce a force method to solving problems.  In this podcast, the standard forces and their interactions will be introduced.</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a:t>
            </a:fld>
            <a:endParaRPr lang="en-US" dirty="0"/>
          </a:p>
        </p:txBody>
      </p:sp>
    </p:spTree>
    <p:extLst>
      <p:ext uri="{BB962C8B-B14F-4D97-AF65-F5344CB8AC3E}">
        <p14:creationId xmlns:p14="http://schemas.microsoft.com/office/powerpoint/2010/main" val="1829841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zooming into a microscopic scale to</a:t>
            </a:r>
            <a:r>
              <a:rPr lang="en-US" baseline="0" dirty="0" smtClean="0"/>
              <a:t> look at the surface of a box on a table.  You would see imperfections and basically a rough looking surface.  If these two surfaces are pushed together, there will be a resistance to any attempt to drag them across each other.  In the case of attempting to move an object when it does not move, this is called static friction.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10</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Static Friction is only as big as it needs to be.  In other words, if you barely push a box on a table, the friction force will barely resist.  Friction will never be greater than the force pushing against it so that friction wins the “tug of war” and</a:t>
            </a:r>
            <a:r>
              <a:rPr lang="en-US" baseline="0" dirty="0" smtClean="0"/>
              <a:t> makes something move.  It only resists motion.  The equation shows that the static friction force is as big as it needs to be up to a breaking point where it slips.  This slipping point depends on how rough the surface is and how hard the two surfaces are pressed together.  Roughness is measured with a </a:t>
            </a:r>
            <a:r>
              <a:rPr lang="en-US" baseline="0" dirty="0" err="1" smtClean="0"/>
              <a:t>unitless</a:t>
            </a:r>
            <a:r>
              <a:rPr lang="en-US" baseline="0" dirty="0" smtClean="0"/>
              <a:t> number called the coefficient of static friction represented by the lower case </a:t>
            </a:r>
            <a:r>
              <a:rPr lang="en-US" baseline="0" dirty="0" err="1" smtClean="0"/>
              <a:t>greek</a:t>
            </a:r>
            <a:r>
              <a:rPr lang="en-US" baseline="0" dirty="0" smtClean="0"/>
              <a:t> letter mu.  We have already defined the force between two surfaces.  It is the normal force.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11</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free body diagram,</a:t>
            </a:r>
            <a:r>
              <a:rPr lang="en-US" baseline="0" dirty="0" smtClean="0"/>
              <a:t> or a FBD for short, is a simplified diagram of an object drawn by itself with only the forces acting on it shown.  This isolates the object from whatever system it is apart of for detailed analysis.  Let’s go through some examples.</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12</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if you dropped an object?</a:t>
            </a:r>
            <a:r>
              <a:rPr lang="en-US" baseline="0" dirty="0" smtClean="0"/>
              <a:t>  What forces would be on it?  In this case, ignore air resistance.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13</a:t>
            </a:fld>
            <a:endParaRPr lang="en-US" dirty="0"/>
          </a:p>
        </p:txBody>
      </p:sp>
    </p:spTree>
    <p:extLst>
      <p:ext uri="{BB962C8B-B14F-4D97-AF65-F5344CB8AC3E}">
        <p14:creationId xmlns:p14="http://schemas.microsoft.com/office/powerpoint/2010/main" val="126678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only one</a:t>
            </a:r>
            <a:r>
              <a:rPr lang="en-US" baseline="0" dirty="0" smtClean="0"/>
              <a:t> force acting here.  Clearly, there can not be equilibrium.</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14</a:t>
            </a:fld>
            <a:endParaRPr lang="en-US" dirty="0"/>
          </a:p>
        </p:txBody>
      </p:sp>
    </p:spTree>
    <p:extLst>
      <p:ext uri="{BB962C8B-B14F-4D97-AF65-F5344CB8AC3E}">
        <p14:creationId xmlns:p14="http://schemas.microsoft.com/office/powerpoint/2010/main" val="126678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about with air resistance?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15</a:t>
            </a:fld>
            <a:endParaRPr lang="en-US" dirty="0"/>
          </a:p>
        </p:txBody>
      </p:sp>
    </p:spTree>
    <p:extLst>
      <p:ext uri="{BB962C8B-B14F-4D97-AF65-F5344CB8AC3E}">
        <p14:creationId xmlns:p14="http://schemas.microsoft.com/office/powerpoint/2010/main" val="126678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weight force is larger than the air resistance force initially, so the net force is downward as is the acceleration.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16</a:t>
            </a:fld>
            <a:endParaRPr lang="en-US" dirty="0"/>
          </a:p>
        </p:txBody>
      </p:sp>
    </p:spTree>
    <p:extLst>
      <p:ext uri="{BB962C8B-B14F-4D97-AF65-F5344CB8AC3E}">
        <p14:creationId xmlns:p14="http://schemas.microsoft.com/office/powerpoint/2010/main" val="126678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an object falls through</a:t>
            </a:r>
            <a:r>
              <a:rPr lang="en-US" sz="1200" kern="1200" baseline="0" dirty="0" smtClean="0">
                <a:solidFill>
                  <a:schemeClr val="tx1"/>
                </a:solidFill>
                <a:effectLst/>
                <a:latin typeface="+mn-lt"/>
                <a:ea typeface="+mn-ea"/>
                <a:cs typeface="+mn-cs"/>
              </a:rPr>
              <a:t> the air, it will encounter a greater air resistance until it reaches a certain speed</a:t>
            </a:r>
            <a:r>
              <a:rPr lang="en-US" sz="1200" kern="1200" dirty="0" smtClean="0">
                <a:solidFill>
                  <a:schemeClr val="tx1"/>
                </a:solidFill>
                <a:effectLst/>
                <a:latin typeface="+mn-lt"/>
                <a:ea typeface="+mn-ea"/>
                <a:cs typeface="+mn-cs"/>
              </a:rPr>
              <a:t>.  That is</a:t>
            </a:r>
            <a:r>
              <a:rPr lang="en-US" sz="1200" kern="1200" baseline="0" dirty="0" smtClean="0">
                <a:solidFill>
                  <a:schemeClr val="tx1"/>
                </a:solidFill>
                <a:effectLst/>
                <a:latin typeface="+mn-lt"/>
                <a:ea typeface="+mn-ea"/>
                <a:cs typeface="+mn-cs"/>
              </a:rPr>
              <a:t> the terminal speed and happens when the two forces are equal.  This is a case where a moving object is in equilibrium.  Remember, equilibrium means the forces cancel out so the net acceleration is zero.  But zero acceleration does not mean you are still – just that your velocity does not change anymore.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17</a:t>
            </a:fld>
            <a:endParaRPr lang="en-US" dirty="0"/>
          </a:p>
        </p:txBody>
      </p:sp>
    </p:spTree>
    <p:extLst>
      <p:ext uri="{BB962C8B-B14F-4D97-AF65-F5344CB8AC3E}">
        <p14:creationId xmlns:p14="http://schemas.microsoft.com/office/powerpoint/2010/main" val="126678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a book on a desk.</a:t>
            </a:r>
            <a:r>
              <a:rPr lang="en-US" baseline="0" dirty="0" smtClean="0"/>
              <a:t>  If you barely push it, the book seems to shift but does not move.  What prevents it?</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18</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a book on a desk.</a:t>
            </a:r>
            <a:r>
              <a:rPr lang="en-US" baseline="0" dirty="0" smtClean="0"/>
              <a:t>  If you barely push it, the book seems to shift but does not move.  </a:t>
            </a:r>
            <a:r>
              <a:rPr lang="en-US" baseline="0" smtClean="0"/>
              <a:t>What prevents it?</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19</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force is a push or a pull.  Put</a:t>
            </a:r>
            <a:r>
              <a:rPr lang="en-US" baseline="0" dirty="0" smtClean="0"/>
              <a:t> another way, a force makes something change its motion.  In some cases, we do not want something to move so the forces should cancel each other out.</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a:t>
            </a:fld>
            <a:endParaRPr lang="en-US" dirty="0"/>
          </a:p>
        </p:txBody>
      </p:sp>
    </p:spTree>
    <p:extLst>
      <p:ext uri="{BB962C8B-B14F-4D97-AF65-F5344CB8AC3E}">
        <p14:creationId xmlns:p14="http://schemas.microsoft.com/office/powerpoint/2010/main" val="20154764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Static friction acts</a:t>
            </a:r>
            <a:r>
              <a:rPr lang="en-US" baseline="0" dirty="0" smtClean="0"/>
              <a:t> in the opposite direction of the applied force.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20</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one, we have actually done this one already.</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21</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normal force</a:t>
            </a:r>
            <a:r>
              <a:rPr lang="en-US" baseline="0" dirty="0" smtClean="0"/>
              <a:t> and weight can not cancel each other out, so this object will slip down the incline</a:t>
            </a:r>
            <a:r>
              <a:rPr lang="en-US" dirty="0" smtClean="0"/>
              <a:t>.</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22</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what about with friction?</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23</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Friction</a:t>
            </a:r>
            <a:r>
              <a:rPr lang="en-US" baseline="0" dirty="0" smtClean="0"/>
              <a:t> will act in a direction parallel to the interacting surfaces and in the opposite direction of which way the motion occurs or wants to occur.  In this case, that direction is up the incline.  This concludes part 1 of the “Basics of problem solving </a:t>
            </a:r>
            <a:r>
              <a:rPr lang="en-US" baseline="0" smtClean="0"/>
              <a:t>with forces.”</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24</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you ever tried to move a heavy piece of furniture?  Initially, it is really difficult to get it</a:t>
            </a:r>
            <a:r>
              <a:rPr lang="en-US" baseline="0" dirty="0" smtClean="0"/>
              <a:t> moving.  Once it moves, it is a little easier.  The static friction includes the case where the surfaces are completely settled into each other, and kinetic friction is less since the surfaces never completely get engrained with each other.</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25</a:t>
            </a:fld>
            <a:endParaRPr lang="en-US" dirty="0"/>
          </a:p>
        </p:txBody>
      </p:sp>
    </p:spTree>
    <p:extLst>
      <p:ext uri="{BB962C8B-B14F-4D97-AF65-F5344CB8AC3E}">
        <p14:creationId xmlns:p14="http://schemas.microsoft.com/office/powerpoint/2010/main" val="14388509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Friction is a reactionary</a:t>
            </a:r>
            <a:r>
              <a:rPr lang="en-US" baseline="0" dirty="0" smtClean="0"/>
              <a:t> force.  It only reacts to attempts to drag one surface across another and it is always resisting the motion.  The force of friction is only as big as it needs to be and never wins in a “tug of war.”  The plot shows a graph of friction force versus the force applied to try to make an object move.  The static force climbs one to one with applied force until the friction reaches its maximum amount.  Suddenly, the friction force drops as it becomes kinetic and then </a:t>
            </a:r>
            <a:r>
              <a:rPr lang="en-US" baseline="0" smtClean="0"/>
              <a:t>stays constant.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26</a:t>
            </a:fld>
            <a:endParaRPr lang="en-US" dirty="0"/>
          </a:p>
        </p:txBody>
      </p:sp>
    </p:spTree>
    <p:extLst>
      <p:ext uri="{BB962C8B-B14F-4D97-AF65-F5344CB8AC3E}">
        <p14:creationId xmlns:p14="http://schemas.microsoft.com/office/powerpoint/2010/main" val="14388509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table of static and kinetic coefficients of friction.  In most cases, the kinetic friction is less with exceptions for special materials.  Coefficients</a:t>
            </a:r>
            <a:r>
              <a:rPr lang="en-US" baseline="0" dirty="0" smtClean="0"/>
              <a:t> of friction are usually less than one except for cases where there is some kind of cohesive or adhesive force – in other words, when it is sticky.</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27</a:t>
            </a:fld>
            <a:endParaRPr lang="en-US" dirty="0"/>
          </a:p>
        </p:txBody>
      </p:sp>
    </p:spTree>
    <p:extLst>
      <p:ext uri="{BB962C8B-B14F-4D97-AF65-F5344CB8AC3E}">
        <p14:creationId xmlns:p14="http://schemas.microsoft.com/office/powerpoint/2010/main" val="14388509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know about</a:t>
            </a:r>
            <a:r>
              <a:rPr lang="en-US" baseline="0" dirty="0" smtClean="0"/>
              <a:t> forces and how object interact with each other, the next step will be to apply that knowledge through a 4 step process called the </a:t>
            </a:r>
            <a:r>
              <a:rPr lang="en-US" baseline="0" smtClean="0"/>
              <a:t>Force Method.</a:t>
            </a:r>
            <a:endParaRPr lang="en-US"/>
          </a:p>
        </p:txBody>
      </p:sp>
      <p:sp>
        <p:nvSpPr>
          <p:cNvPr id="4" name="Slide Number Placeholder 3"/>
          <p:cNvSpPr>
            <a:spLocks noGrp="1"/>
          </p:cNvSpPr>
          <p:nvPr>
            <p:ph type="sldNum" sz="quarter" idx="10"/>
          </p:nvPr>
        </p:nvSpPr>
        <p:spPr/>
        <p:txBody>
          <a:bodyPr/>
          <a:lstStyle/>
          <a:p>
            <a:fld id="{F9F0BBB5-B90C-4B0F-8048-7D4F4B4CC8BA}" type="slidenum">
              <a:rPr lang="en-US" smtClean="0"/>
              <a:t>28</a:t>
            </a:fld>
            <a:endParaRPr lang="en-US" dirty="0"/>
          </a:p>
        </p:txBody>
      </p:sp>
    </p:spTree>
    <p:extLst>
      <p:ext uri="{BB962C8B-B14F-4D97-AF65-F5344CB8AC3E}">
        <p14:creationId xmlns:p14="http://schemas.microsoft.com/office/powerpoint/2010/main" val="393993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force to deal with here on the surface of the Earth is weight.  Weight is the force due</a:t>
            </a:r>
            <a:r>
              <a:rPr lang="en-US" baseline="0" dirty="0" smtClean="0"/>
              <a:t> to gravity on an object of mass.  So what is the difference between mass and weight?  Weight has units of pounds in the English system or </a:t>
            </a:r>
            <a:r>
              <a:rPr lang="en-US" baseline="0" dirty="0" err="1" smtClean="0"/>
              <a:t>Newtons</a:t>
            </a:r>
            <a:r>
              <a:rPr lang="en-US" baseline="0" dirty="0" smtClean="0"/>
              <a:t> in the metric system.  The </a:t>
            </a:r>
            <a:r>
              <a:rPr lang="en-US" baseline="0" dirty="0" err="1" smtClean="0"/>
              <a:t>english</a:t>
            </a:r>
            <a:r>
              <a:rPr lang="en-US" baseline="0" dirty="0" smtClean="0"/>
              <a:t> unit of mass is the slug and the metric equivalent is the kilogram.</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3</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astronauts who went to the Moon</a:t>
            </a:r>
            <a:r>
              <a:rPr lang="en-US" baseline="0" dirty="0" smtClean="0"/>
              <a:t> had both mass and weight.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4</a:t>
            </a:fld>
            <a:endParaRPr lang="en-US"/>
          </a:p>
        </p:txBody>
      </p:sp>
    </p:spTree>
    <p:extLst>
      <p:ext uri="{BB962C8B-B14F-4D97-AF65-F5344CB8AC3E}">
        <p14:creationId xmlns:p14="http://schemas.microsoft.com/office/powerpoint/2010/main" val="4191584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they</a:t>
            </a:r>
            <a:r>
              <a:rPr lang="en-US" baseline="0" dirty="0" smtClean="0"/>
              <a:t> went to the Moon, only one of those really changed.  Mass is the measure of how much matter something contains, so this stays constant.  However, the Moon is smaller than the Earth and has a weaker pull of gravity.  The astronauts weighed about 1/6</a:t>
            </a:r>
            <a:r>
              <a:rPr lang="en-US" baseline="30000" dirty="0" smtClean="0"/>
              <a:t>th</a:t>
            </a:r>
            <a:r>
              <a:rPr lang="en-US" baseline="0" dirty="0" smtClean="0"/>
              <a:t> of what they do on Earth.</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5</a:t>
            </a:fld>
            <a:endParaRPr lang="en-US"/>
          </a:p>
        </p:txBody>
      </p:sp>
    </p:spTree>
    <p:extLst>
      <p:ext uri="{BB962C8B-B14F-4D97-AF65-F5344CB8AC3E}">
        <p14:creationId xmlns:p14="http://schemas.microsoft.com/office/powerpoint/2010/main" val="1680983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Mathematicians describe the direction perpendicular to a surface</a:t>
            </a:r>
            <a:r>
              <a:rPr lang="en-US" baseline="0" dirty="0" smtClean="0"/>
              <a:t> as the normal direction.  When you push against a surface, it will follow Newton’s 3</a:t>
            </a:r>
            <a:r>
              <a:rPr lang="en-US" baseline="30000" dirty="0" smtClean="0"/>
              <a:t>rd</a:t>
            </a:r>
            <a:r>
              <a:rPr lang="en-US" baseline="0" dirty="0" smtClean="0"/>
              <a:t> law and push back.  Flat surface only push back perpendicular to their surfaces, so their reaction force is called a normal force.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6</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box placed on a table</a:t>
            </a:r>
            <a:r>
              <a:rPr lang="en-US" baseline="0" dirty="0" smtClean="0"/>
              <a:t> remains at rest according to Newton’s 1</a:t>
            </a:r>
            <a:r>
              <a:rPr lang="en-US" baseline="30000" dirty="0" smtClean="0"/>
              <a:t>st</a:t>
            </a:r>
            <a:r>
              <a:rPr lang="en-US" baseline="0" dirty="0" smtClean="0"/>
              <a:t> law.  It has a force downward due to gravity – its weight.  The table pushes back with a normal force.  Since the box does not move, those two forces cancel each other out in a condition called equilibrium.</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7</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if the table is tilted?</a:t>
            </a:r>
            <a:r>
              <a:rPr lang="en-US" baseline="0" dirty="0" smtClean="0"/>
              <a:t>  Now the normal force and weight force can not cancel each other out.  If this were a tug-of-war, there is no way the result could be a tie.  Therefore, there will not be equilibrium and the box will move.</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8</a:t>
            </a:fld>
            <a:endParaRPr lang="en-US"/>
          </a:p>
        </p:txBody>
      </p:sp>
    </p:spTree>
    <p:extLst>
      <p:ext uri="{BB962C8B-B14F-4D97-AF65-F5344CB8AC3E}">
        <p14:creationId xmlns:p14="http://schemas.microsoft.com/office/powerpoint/2010/main" val="12667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possible for</a:t>
            </a:r>
            <a:r>
              <a:rPr lang="en-US" baseline="0" dirty="0" smtClean="0"/>
              <a:t> a box to be on a tilted surface and not move.  In a simpler case, it is possible for a box on a flat surface to be pushed and not move. </a:t>
            </a:r>
            <a:endParaRPr lang="en-US" dirty="0"/>
          </a:p>
        </p:txBody>
      </p:sp>
      <p:sp>
        <p:nvSpPr>
          <p:cNvPr id="4" name="Slide Number Placeholder 3"/>
          <p:cNvSpPr>
            <a:spLocks noGrp="1"/>
          </p:cNvSpPr>
          <p:nvPr>
            <p:ph type="sldNum" sz="quarter" idx="10"/>
          </p:nvPr>
        </p:nvSpPr>
        <p:spPr/>
        <p:txBody>
          <a:bodyPr/>
          <a:lstStyle/>
          <a:p>
            <a:fld id="{F9F0BBB5-B90C-4B0F-8048-7D4F4B4CC8BA}" type="slidenum">
              <a:rPr lang="en-US" smtClean="0"/>
              <a:t>9</a:t>
            </a:fld>
            <a:endParaRPr lang="en-US"/>
          </a:p>
        </p:txBody>
      </p:sp>
    </p:spTree>
    <p:extLst>
      <p:ext uri="{BB962C8B-B14F-4D97-AF65-F5344CB8AC3E}">
        <p14:creationId xmlns:p14="http://schemas.microsoft.com/office/powerpoint/2010/main" val="12667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123194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47310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68520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130493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4070514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252036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912499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751838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75735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3507735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50C8-8118-40E8-BC39-3A955D193CDC}" type="datetimeFigureOut">
              <a:rPr lang="en-US" smtClean="0"/>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BF6C75-25B5-4AAF-A5D0-E3930CD92F62}" type="slidenum">
              <a:rPr lang="en-US" smtClean="0"/>
              <a:t>‹#›</a:t>
            </a:fld>
            <a:endParaRPr lang="en-US" dirty="0"/>
          </a:p>
        </p:txBody>
      </p:sp>
    </p:spTree>
    <p:extLst>
      <p:ext uri="{BB962C8B-B14F-4D97-AF65-F5344CB8AC3E}">
        <p14:creationId xmlns:p14="http://schemas.microsoft.com/office/powerpoint/2010/main" val="1185846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C50C8-8118-40E8-BC39-3A955D193CDC}" type="datetimeFigureOut">
              <a:rPr lang="en-US" smtClean="0"/>
              <a:t>4/23/2012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BF6C75-25B5-4AAF-A5D0-E3930CD92F62}" type="slidenum">
              <a:rPr lang="en-US" smtClean="0"/>
              <a:t>‹#›</a:t>
            </a:fld>
            <a:endParaRPr lang="en-US" dirty="0"/>
          </a:p>
        </p:txBody>
      </p:sp>
    </p:spTree>
    <p:extLst>
      <p:ext uri="{BB962C8B-B14F-4D97-AF65-F5344CB8AC3E}">
        <p14:creationId xmlns:p14="http://schemas.microsoft.com/office/powerpoint/2010/main" val="1018732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7.png"/><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8.png"/><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7.png"/><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9.png"/><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9.png"/><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7.png"/><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7.png"/><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0.png"/><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1.png"/><Relationship Id="rId4" Type="http://schemas.openxmlformats.org/officeDocument/2006/relationships/oleObject" Target="../embeddings/oleObject1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12.png"/><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11.png"/><Relationship Id="rId4"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13.png"/><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14.wmf"/><Relationship Id="rId4" Type="http://schemas.openxmlformats.org/officeDocument/2006/relationships/oleObject" Target="../embeddings/oleObject1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15.png"/><Relationship Id="rId5" Type="http://schemas.openxmlformats.org/officeDocument/2006/relationships/image" Target="../media/image14.wmf"/><Relationship Id="rId4" Type="http://schemas.openxmlformats.org/officeDocument/2006/relationships/oleObject" Target="../embeddings/oleObject17.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png"/><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09800"/>
            <a:ext cx="7772400" cy="1470025"/>
          </a:xfrm>
        </p:spPr>
        <p:txBody>
          <a:bodyPr>
            <a:normAutofit fontScale="90000"/>
          </a:bodyPr>
          <a:lstStyle/>
          <a:p>
            <a:r>
              <a:rPr lang="en-US" dirty="0" smtClean="0">
                <a:solidFill>
                  <a:schemeClr val="accent1">
                    <a:lumMod val="60000"/>
                    <a:lumOff val="40000"/>
                  </a:schemeClr>
                </a:solidFill>
              </a:rPr>
              <a:t>Basics of problem solving with forces</a:t>
            </a:r>
            <a:br>
              <a:rPr lang="en-US" dirty="0" smtClean="0">
                <a:solidFill>
                  <a:schemeClr val="accent1">
                    <a:lumMod val="60000"/>
                    <a:lumOff val="40000"/>
                  </a:schemeClr>
                </a:solidFill>
              </a:rPr>
            </a:br>
            <a:r>
              <a:rPr lang="en-US" dirty="0" smtClean="0">
                <a:solidFill>
                  <a:schemeClr val="accent1">
                    <a:lumMod val="60000"/>
                    <a:lumOff val="40000"/>
                  </a:schemeClr>
                </a:solidFill>
              </a:rPr>
              <a:t>Part 1</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909919823"/>
      </p:ext>
    </p:extLst>
  </p:cSld>
  <p:clrMapOvr>
    <a:masterClrMapping/>
  </p:clrMapOvr>
  <mc:AlternateContent xmlns:mc="http://schemas.openxmlformats.org/markup-compatibility/2006" xmlns:p14="http://schemas.microsoft.com/office/powerpoint/2010/main">
    <mc:Choice Requires="p14">
      <p:transition spd="slow" p14:dur="2000" advTm="11133"/>
    </mc:Choice>
    <mc:Fallback xmlns="">
      <p:transition spd="slow" advTm="11133"/>
    </mc:Fallback>
  </mc:AlternateContent>
  <p:timing>
    <p:tnLst>
      <p:par>
        <p:cTn id="1" dur="indefinite" restart="never" nodeType="tmRoot"/>
      </p:par>
    </p:tnLst>
  </p:timing>
  <p:extLst mod="1">
    <p:ext uri="{E180D4A7-C9FB-4DFB-919C-405C955672EB}">
      <p14:showEvtLst xmlns:p14="http://schemas.microsoft.com/office/powerpoint/2010/main">
        <p14:playEvt time="3893" objId="3"/>
        <p14:stopEvt time="10816"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static friction?</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33400" y="2590800"/>
            <a:ext cx="7924800" cy="3048000"/>
          </a:xfrm>
          <a:prstGeom prst="rect">
            <a:avLst/>
          </a:prstGeom>
        </p:spPr>
      </p:pic>
    </p:spTree>
    <p:extLst>
      <p:ext uri="{BB962C8B-B14F-4D97-AF65-F5344CB8AC3E}">
        <p14:creationId xmlns:p14="http://schemas.microsoft.com/office/powerpoint/2010/main" val="2987211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static friction?</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1638300" y="2895600"/>
            <a:ext cx="5867400" cy="259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681264683"/>
              </p:ext>
            </p:extLst>
          </p:nvPr>
        </p:nvGraphicFramePr>
        <p:xfrm>
          <a:off x="2643554" y="3657600"/>
          <a:ext cx="4132384" cy="1143000"/>
        </p:xfrm>
        <a:graphic>
          <a:graphicData uri="http://schemas.openxmlformats.org/presentationml/2006/ole">
            <mc:AlternateContent xmlns:mc="http://schemas.openxmlformats.org/markup-compatibility/2006">
              <mc:Choice xmlns:v="urn:schemas-microsoft-com:vml" Requires="v">
                <p:oleObj spid="_x0000_s3082" name="Equation" r:id="rId4" imgW="888614" imgH="241195" progId="Equation.DSMT4">
                  <p:embed/>
                </p:oleObj>
              </mc:Choice>
              <mc:Fallback>
                <p:oleObj name="Equation" r:id="rId4" imgW="888614" imgH="241195"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3554" y="3657600"/>
                        <a:ext cx="4132384" cy="1143000"/>
                      </a:xfrm>
                      <a:prstGeom prst="rect">
                        <a:avLst/>
                      </a:prstGeom>
                      <a:noFill/>
                    </p:spPr>
                  </p:pic>
                </p:oleObj>
              </mc:Fallback>
            </mc:AlternateContent>
          </a:graphicData>
        </a:graphic>
      </p:graphicFrame>
    </p:spTree>
    <p:extLst>
      <p:ext uri="{BB962C8B-B14F-4D97-AF65-F5344CB8AC3E}">
        <p14:creationId xmlns:p14="http://schemas.microsoft.com/office/powerpoint/2010/main" val="41349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normAutofit/>
          </a:bodyPr>
          <a:lstStyle/>
          <a:p>
            <a:r>
              <a:rPr lang="en-US" dirty="0" smtClean="0">
                <a:solidFill>
                  <a:schemeClr val="accent1">
                    <a:lumMod val="40000"/>
                    <a:lumOff val="60000"/>
                  </a:schemeClr>
                </a:solidFill>
              </a:rPr>
              <a:t>What is a free body diagram?</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840878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rmAutofit fontScale="90000"/>
          </a:bodyPr>
          <a:lstStyle/>
          <a:p>
            <a:r>
              <a:rPr lang="en-US" dirty="0" smtClean="0">
                <a:solidFill>
                  <a:schemeClr val="accent1">
                    <a:lumMod val="40000"/>
                    <a:lumOff val="60000"/>
                  </a:schemeClr>
                </a:solidFill>
              </a:rPr>
              <a:t>How would you draw a FBD for an object in free fall with no air resistance?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129796427"/>
              </p:ext>
            </p:extLst>
          </p:nvPr>
        </p:nvGraphicFramePr>
        <p:xfrm>
          <a:off x="3352800" y="2667000"/>
          <a:ext cx="2235926" cy="1981200"/>
        </p:xfrm>
        <a:graphic>
          <a:graphicData uri="http://schemas.openxmlformats.org/presentationml/2006/ole">
            <mc:AlternateContent xmlns:mc="http://schemas.openxmlformats.org/markup-compatibility/2006">
              <mc:Choice xmlns:v="urn:schemas-microsoft-com:vml" Requires="v">
                <p:oleObj spid="_x0000_s6152" name="Bitmap Image" r:id="rId4" imgW="1996613" imgH="1760373" progId="Paint.Picture">
                  <p:embed/>
                </p:oleObj>
              </mc:Choice>
              <mc:Fallback>
                <p:oleObj name="Bitmap Image" r:id="rId4" imgW="1996613" imgH="1760373"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667000"/>
                        <a:ext cx="2235926" cy="1981200"/>
                      </a:xfrm>
                      <a:prstGeom prst="rect">
                        <a:avLst/>
                      </a:prstGeom>
                      <a:noFill/>
                    </p:spPr>
                  </p:pic>
                </p:oleObj>
              </mc:Fallback>
            </mc:AlternateContent>
          </a:graphicData>
        </a:graphic>
      </p:graphicFrame>
    </p:spTree>
    <p:extLst>
      <p:ext uri="{BB962C8B-B14F-4D97-AF65-F5344CB8AC3E}">
        <p14:creationId xmlns:p14="http://schemas.microsoft.com/office/powerpoint/2010/main" val="29950409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rmAutofit fontScale="90000"/>
          </a:bodyPr>
          <a:lstStyle/>
          <a:p>
            <a:r>
              <a:rPr lang="en-US" dirty="0" smtClean="0">
                <a:solidFill>
                  <a:schemeClr val="accent1">
                    <a:lumMod val="40000"/>
                    <a:lumOff val="60000"/>
                  </a:schemeClr>
                </a:solidFill>
              </a:rPr>
              <a:t>How would you draw a FBD for an object in free fall with no air resistance?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1431081678"/>
              </p:ext>
            </p:extLst>
          </p:nvPr>
        </p:nvGraphicFramePr>
        <p:xfrm>
          <a:off x="3200400" y="2438400"/>
          <a:ext cx="2438400" cy="2779059"/>
        </p:xfrm>
        <a:graphic>
          <a:graphicData uri="http://schemas.openxmlformats.org/presentationml/2006/ole">
            <mc:AlternateContent xmlns:mc="http://schemas.openxmlformats.org/markup-compatibility/2006">
              <mc:Choice xmlns:v="urn:schemas-microsoft-com:vml" Requires="v">
                <p:oleObj spid="_x0000_s8200" name="Bitmap Image" r:id="rId4" imgW="1241905" imgH="1531753" progId="Paint.Picture">
                  <p:embed/>
                </p:oleObj>
              </mc:Choice>
              <mc:Fallback>
                <p:oleObj name="Bitmap Image" r:id="rId4" imgW="1241905" imgH="1531753"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438400"/>
                        <a:ext cx="2438400" cy="2779059"/>
                      </a:xfrm>
                      <a:prstGeom prst="rect">
                        <a:avLst/>
                      </a:prstGeom>
                      <a:noFill/>
                    </p:spPr>
                  </p:pic>
                </p:oleObj>
              </mc:Fallback>
            </mc:AlternateContent>
          </a:graphicData>
        </a:graphic>
      </p:graphicFrame>
    </p:spTree>
    <p:extLst>
      <p:ext uri="{BB962C8B-B14F-4D97-AF65-F5344CB8AC3E}">
        <p14:creationId xmlns:p14="http://schemas.microsoft.com/office/powerpoint/2010/main" val="3900147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rmAutofit fontScale="90000"/>
          </a:bodyPr>
          <a:lstStyle/>
          <a:p>
            <a:r>
              <a:rPr lang="en-US" dirty="0" smtClean="0">
                <a:solidFill>
                  <a:schemeClr val="accent1">
                    <a:lumMod val="40000"/>
                    <a:lumOff val="60000"/>
                  </a:schemeClr>
                </a:solidFill>
              </a:rPr>
              <a:t>How would you draw a FBD for an object in free fall with air resistance?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14096694"/>
              </p:ext>
            </p:extLst>
          </p:nvPr>
        </p:nvGraphicFramePr>
        <p:xfrm>
          <a:off x="3352800" y="2667000"/>
          <a:ext cx="2235926" cy="1981200"/>
        </p:xfrm>
        <a:graphic>
          <a:graphicData uri="http://schemas.openxmlformats.org/presentationml/2006/ole">
            <mc:AlternateContent xmlns:mc="http://schemas.openxmlformats.org/markup-compatibility/2006">
              <mc:Choice xmlns:v="urn:schemas-microsoft-com:vml" Requires="v">
                <p:oleObj spid="_x0000_s10246" name="Bitmap Image" r:id="rId4" imgW="1996613" imgH="1760373" progId="Paint.Picture">
                  <p:embed/>
                </p:oleObj>
              </mc:Choice>
              <mc:Fallback>
                <p:oleObj name="Bitmap Image" r:id="rId4" imgW="1996613" imgH="176037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667000"/>
                        <a:ext cx="2235926" cy="1981200"/>
                      </a:xfrm>
                      <a:prstGeom prst="rect">
                        <a:avLst/>
                      </a:prstGeom>
                      <a:noFill/>
                    </p:spPr>
                  </p:pic>
                </p:oleObj>
              </mc:Fallback>
            </mc:AlternateContent>
          </a:graphicData>
        </a:graphic>
      </p:graphicFrame>
    </p:spTree>
    <p:extLst>
      <p:ext uri="{BB962C8B-B14F-4D97-AF65-F5344CB8AC3E}">
        <p14:creationId xmlns:p14="http://schemas.microsoft.com/office/powerpoint/2010/main" val="2578733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rmAutofit fontScale="90000"/>
          </a:bodyPr>
          <a:lstStyle/>
          <a:p>
            <a:r>
              <a:rPr lang="en-US" dirty="0" smtClean="0">
                <a:solidFill>
                  <a:schemeClr val="accent1">
                    <a:lumMod val="40000"/>
                    <a:lumOff val="60000"/>
                  </a:schemeClr>
                </a:solidFill>
              </a:rPr>
              <a:t>How would you draw a FBD for an object in free fall with air resistance?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2117438910"/>
              </p:ext>
            </p:extLst>
          </p:nvPr>
        </p:nvGraphicFramePr>
        <p:xfrm>
          <a:off x="3124200" y="3048000"/>
          <a:ext cx="2590800" cy="1923068"/>
        </p:xfrm>
        <a:graphic>
          <a:graphicData uri="http://schemas.openxmlformats.org/presentationml/2006/ole">
            <mc:AlternateContent xmlns:mc="http://schemas.openxmlformats.org/markup-compatibility/2006">
              <mc:Choice xmlns:v="urn:schemas-microsoft-com:vml" Requires="v">
                <p:oleObj spid="_x0000_s9224" name="Bitmap Image" r:id="rId4" imgW="2263336" imgH="1684166" progId="Paint.Picture">
                  <p:embed/>
                </p:oleObj>
              </mc:Choice>
              <mc:Fallback>
                <p:oleObj name="Bitmap Image" r:id="rId4" imgW="2263336" imgH="168416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048000"/>
                        <a:ext cx="2590800" cy="1923068"/>
                      </a:xfrm>
                      <a:prstGeom prst="rect">
                        <a:avLst/>
                      </a:prstGeom>
                      <a:noFill/>
                    </p:spPr>
                  </p:pic>
                </p:oleObj>
              </mc:Fallback>
            </mc:AlternateContent>
          </a:graphicData>
        </a:graphic>
      </p:graphicFrame>
    </p:spTree>
    <p:extLst>
      <p:ext uri="{BB962C8B-B14F-4D97-AF65-F5344CB8AC3E}">
        <p14:creationId xmlns:p14="http://schemas.microsoft.com/office/powerpoint/2010/main" val="3160158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rmAutofit fontScale="90000"/>
          </a:bodyPr>
          <a:lstStyle/>
          <a:p>
            <a:r>
              <a:rPr lang="en-US" dirty="0" smtClean="0">
                <a:solidFill>
                  <a:schemeClr val="accent1">
                    <a:lumMod val="40000"/>
                    <a:lumOff val="60000"/>
                  </a:schemeClr>
                </a:solidFill>
              </a:rPr>
              <a:t>How would you draw a FBD for an object in free fall with air resistance?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4069812988"/>
              </p:ext>
            </p:extLst>
          </p:nvPr>
        </p:nvGraphicFramePr>
        <p:xfrm>
          <a:off x="3124200" y="3048000"/>
          <a:ext cx="2590800" cy="1923068"/>
        </p:xfrm>
        <a:graphic>
          <a:graphicData uri="http://schemas.openxmlformats.org/presentationml/2006/ole">
            <mc:AlternateContent xmlns:mc="http://schemas.openxmlformats.org/markup-compatibility/2006">
              <mc:Choice xmlns:v="urn:schemas-microsoft-com:vml" Requires="v">
                <p:oleObj spid="_x0000_s11272" name="Bitmap Image" r:id="rId4" imgW="2263336" imgH="1684166" progId="Paint.Picture">
                  <p:embed/>
                </p:oleObj>
              </mc:Choice>
              <mc:Fallback>
                <p:oleObj name="Bitmap Image" r:id="rId4" imgW="2263336" imgH="1684166"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048000"/>
                        <a:ext cx="2590800" cy="1923068"/>
                      </a:xfrm>
                      <a:prstGeom prst="rect">
                        <a:avLst/>
                      </a:prstGeom>
                      <a:noFill/>
                    </p:spPr>
                  </p:pic>
                </p:oleObj>
              </mc:Fallback>
            </mc:AlternateContent>
          </a:graphicData>
        </a:graphic>
      </p:graphicFrame>
    </p:spTree>
    <p:extLst>
      <p:ext uri="{BB962C8B-B14F-4D97-AF65-F5344CB8AC3E}">
        <p14:creationId xmlns:p14="http://schemas.microsoft.com/office/powerpoint/2010/main" val="17024537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sitting on a desk being pushed but not moving?</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200371798"/>
              </p:ext>
            </p:extLst>
          </p:nvPr>
        </p:nvGraphicFramePr>
        <p:xfrm>
          <a:off x="3352800" y="2667000"/>
          <a:ext cx="2235926" cy="1981200"/>
        </p:xfrm>
        <a:graphic>
          <a:graphicData uri="http://schemas.openxmlformats.org/presentationml/2006/ole">
            <mc:AlternateContent xmlns:mc="http://schemas.openxmlformats.org/markup-compatibility/2006">
              <mc:Choice xmlns:v="urn:schemas-microsoft-com:vml" Requires="v">
                <p:oleObj spid="_x0000_s14342" name="Bitmap Image" r:id="rId4" imgW="1996613" imgH="1760373" progId="Paint.Picture">
                  <p:embed/>
                </p:oleObj>
              </mc:Choice>
              <mc:Fallback>
                <p:oleObj name="Bitmap Image" r:id="rId4" imgW="1996613" imgH="176037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667000"/>
                        <a:ext cx="2235926" cy="1981200"/>
                      </a:xfrm>
                      <a:prstGeom prst="rect">
                        <a:avLst/>
                      </a:prstGeom>
                      <a:noFill/>
                    </p:spPr>
                  </p:pic>
                </p:oleObj>
              </mc:Fallback>
            </mc:AlternateContent>
          </a:graphicData>
        </a:graphic>
      </p:graphicFrame>
    </p:spTree>
    <p:extLst>
      <p:ext uri="{BB962C8B-B14F-4D97-AF65-F5344CB8AC3E}">
        <p14:creationId xmlns:p14="http://schemas.microsoft.com/office/powerpoint/2010/main" val="997935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sitting on a desk being pushed but not moving?</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4104434939"/>
              </p:ext>
            </p:extLst>
          </p:nvPr>
        </p:nvGraphicFramePr>
        <p:xfrm>
          <a:off x="3352800" y="2667000"/>
          <a:ext cx="2235926" cy="1981200"/>
        </p:xfrm>
        <a:graphic>
          <a:graphicData uri="http://schemas.openxmlformats.org/presentationml/2006/ole">
            <mc:AlternateContent xmlns:mc="http://schemas.openxmlformats.org/markup-compatibility/2006">
              <mc:Choice xmlns:v="urn:schemas-microsoft-com:vml" Requires="v">
                <p:oleObj spid="_x0000_s13318" name="Bitmap Image" r:id="rId4" imgW="1996613" imgH="1760373" progId="Paint.Picture">
                  <p:embed/>
                </p:oleObj>
              </mc:Choice>
              <mc:Fallback>
                <p:oleObj name="Bitmap Image" r:id="rId4" imgW="1996613" imgH="176037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667000"/>
                        <a:ext cx="2235926" cy="1981200"/>
                      </a:xfrm>
                      <a:prstGeom prst="rect">
                        <a:avLst/>
                      </a:prstGeom>
                      <a:noFill/>
                    </p:spPr>
                  </p:pic>
                </p:oleObj>
              </mc:Fallback>
            </mc:AlternateContent>
          </a:graphicData>
        </a:graphic>
      </p:graphicFrame>
    </p:spTree>
    <p:extLst>
      <p:ext uri="{BB962C8B-B14F-4D97-AF65-F5344CB8AC3E}">
        <p14:creationId xmlns:p14="http://schemas.microsoft.com/office/powerpoint/2010/main" val="428426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09800"/>
            <a:ext cx="7772400" cy="2895600"/>
          </a:xfrm>
        </p:spPr>
        <p:txBody>
          <a:bodyPr>
            <a:normAutofit/>
          </a:bodyPr>
          <a:lstStyle/>
          <a:p>
            <a:r>
              <a:rPr lang="en-US" dirty="0" smtClean="0">
                <a:solidFill>
                  <a:schemeClr val="accent1">
                    <a:lumMod val="60000"/>
                    <a:lumOff val="40000"/>
                  </a:schemeClr>
                </a:solidFill>
              </a:rPr>
              <a:t>What is a force?</a:t>
            </a:r>
            <a:br>
              <a:rPr lang="en-US" dirty="0" smtClean="0">
                <a:solidFill>
                  <a:schemeClr val="accent1">
                    <a:lumMod val="60000"/>
                    <a:lumOff val="40000"/>
                  </a:schemeClr>
                </a:solidFill>
              </a:rPr>
            </a:br>
            <a:r>
              <a:rPr lang="en-US" dirty="0">
                <a:solidFill>
                  <a:schemeClr val="accent1">
                    <a:lumMod val="60000"/>
                    <a:lumOff val="40000"/>
                  </a:schemeClr>
                </a:solidFill>
              </a:rPr>
              <a:t/>
            </a:r>
            <a:br>
              <a:rPr lang="en-US" dirty="0">
                <a:solidFill>
                  <a:schemeClr val="accent1">
                    <a:lumMod val="60000"/>
                    <a:lumOff val="40000"/>
                  </a:schemeClr>
                </a:solidFill>
              </a:rPr>
            </a:br>
            <a:r>
              <a:rPr lang="en-US" dirty="0" smtClean="0">
                <a:solidFill>
                  <a:schemeClr val="accent2"/>
                </a:solidFill>
              </a:rPr>
              <a:t>A push or a pull</a:t>
            </a:r>
            <a:endParaRPr lang="en-US" dirty="0">
              <a:solidFill>
                <a:schemeClr val="accent2"/>
              </a:solidFill>
            </a:endParaRPr>
          </a:p>
        </p:txBody>
      </p:sp>
    </p:spTree>
    <p:extLst>
      <p:ext uri="{BB962C8B-B14F-4D97-AF65-F5344CB8AC3E}">
        <p14:creationId xmlns:p14="http://schemas.microsoft.com/office/powerpoint/2010/main" val="1233190641"/>
      </p:ext>
    </p:extLst>
  </p:cSld>
  <p:clrMapOvr>
    <a:masterClrMapping/>
  </p:clrMapOvr>
  <mc:AlternateContent xmlns:mc="http://schemas.openxmlformats.org/markup-compatibility/2006" xmlns:p14="http://schemas.microsoft.com/office/powerpoint/2010/main">
    <mc:Choice Requires="p14">
      <p:transition spd="slow" p14:dur="2000" advTm="19776"/>
    </mc:Choice>
    <mc:Fallback xmlns="">
      <p:transition spd="slow" advTm="19776"/>
    </mc:Fallback>
  </mc:AlternateContent>
  <p:timing>
    <p:tnLst>
      <p:par>
        <p:cTn id="1" dur="indefinite" restart="never" nodeType="tmRoot"/>
      </p:par>
    </p:tnLst>
  </p:timing>
  <p:extLst mod="1">
    <p:ext uri="{E180D4A7-C9FB-4DFB-919C-405C955672EB}">
      <p14:showEvtLst xmlns:p14="http://schemas.microsoft.com/office/powerpoint/2010/main">
        <p14:playEvt time="3137" objId="3"/>
        <p14:stopEvt time="19586" objId="3"/>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sitting on a desk being pushed but not moving?</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666804637"/>
              </p:ext>
            </p:extLst>
          </p:nvPr>
        </p:nvGraphicFramePr>
        <p:xfrm>
          <a:off x="3048000" y="2514600"/>
          <a:ext cx="2743200" cy="2396691"/>
        </p:xfrm>
        <a:graphic>
          <a:graphicData uri="http://schemas.openxmlformats.org/presentationml/2006/ole">
            <mc:AlternateContent xmlns:mc="http://schemas.openxmlformats.org/markup-compatibility/2006">
              <mc:Choice xmlns:v="urn:schemas-microsoft-com:vml" Requires="v">
                <p:oleObj spid="_x0000_s12296" name="Bitmap Image" r:id="rId4" imgW="2201905" imgH="1927619" progId="Paint.Picture">
                  <p:embed/>
                </p:oleObj>
              </mc:Choice>
              <mc:Fallback>
                <p:oleObj name="Bitmap Image" r:id="rId4" imgW="2201905" imgH="1927619"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2514600"/>
                        <a:ext cx="2743200" cy="2396691"/>
                      </a:xfrm>
                      <a:prstGeom prst="rect">
                        <a:avLst/>
                      </a:prstGeom>
                      <a:noFill/>
                    </p:spPr>
                  </p:pic>
                </p:oleObj>
              </mc:Fallback>
            </mc:AlternateContent>
          </a:graphicData>
        </a:graphic>
      </p:graphicFrame>
    </p:spTree>
    <p:extLst>
      <p:ext uri="{BB962C8B-B14F-4D97-AF65-F5344CB8AC3E}">
        <p14:creationId xmlns:p14="http://schemas.microsoft.com/office/powerpoint/2010/main" val="428426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on a tilted surface with no friction?</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452824392"/>
              </p:ext>
            </p:extLst>
          </p:nvPr>
        </p:nvGraphicFramePr>
        <p:xfrm>
          <a:off x="2590800" y="2209800"/>
          <a:ext cx="2667000" cy="2815167"/>
        </p:xfrm>
        <a:graphic>
          <a:graphicData uri="http://schemas.openxmlformats.org/presentationml/2006/ole">
            <mc:AlternateContent xmlns:mc="http://schemas.openxmlformats.org/markup-compatibility/2006">
              <mc:Choice xmlns:v="urn:schemas-microsoft-com:vml" Requires="v">
                <p:oleObj spid="_x0000_s15368" name="Bitmap Image" r:id="rId4" imgW="1737511" imgH="1828959" progId="Paint.Picture">
                  <p:embed/>
                </p:oleObj>
              </mc:Choice>
              <mc:Fallback>
                <p:oleObj name="Bitmap Image" r:id="rId4" imgW="1737511" imgH="1828959"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209800"/>
                        <a:ext cx="2667000" cy="2815167"/>
                      </a:xfrm>
                      <a:prstGeom prst="rect">
                        <a:avLst/>
                      </a:prstGeom>
                      <a:noFill/>
                    </p:spPr>
                  </p:pic>
                </p:oleObj>
              </mc:Fallback>
            </mc:AlternateContent>
          </a:graphicData>
        </a:graphic>
      </p:graphicFrame>
    </p:spTree>
    <p:extLst>
      <p:ext uri="{BB962C8B-B14F-4D97-AF65-F5344CB8AC3E}">
        <p14:creationId xmlns:p14="http://schemas.microsoft.com/office/powerpoint/2010/main" val="28205759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on a tilted surface with no friction?</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420976113"/>
              </p:ext>
            </p:extLst>
          </p:nvPr>
        </p:nvGraphicFramePr>
        <p:xfrm>
          <a:off x="2667000" y="2057400"/>
          <a:ext cx="2438400" cy="2751909"/>
        </p:xfrm>
        <a:graphic>
          <a:graphicData uri="http://schemas.openxmlformats.org/presentationml/2006/ole">
            <mc:AlternateContent xmlns:mc="http://schemas.openxmlformats.org/markup-compatibility/2006">
              <mc:Choice xmlns:v="urn:schemas-microsoft-com:vml" Requires="v">
                <p:oleObj spid="_x0000_s16392" name="Bitmap Image" r:id="rId4" imgW="1577477" imgH="1790476" progId="Paint.Picture">
                  <p:embed/>
                </p:oleObj>
              </mc:Choice>
              <mc:Fallback>
                <p:oleObj name="Bitmap Image" r:id="rId4" imgW="1577477" imgH="179047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057400"/>
                        <a:ext cx="2438400" cy="2751909"/>
                      </a:xfrm>
                      <a:prstGeom prst="rect">
                        <a:avLst/>
                      </a:prstGeom>
                      <a:noFill/>
                    </p:spPr>
                  </p:pic>
                </p:oleObj>
              </mc:Fallback>
            </mc:AlternateContent>
          </a:graphicData>
        </a:graphic>
      </p:graphicFrame>
    </p:spTree>
    <p:extLst>
      <p:ext uri="{BB962C8B-B14F-4D97-AF65-F5344CB8AC3E}">
        <p14:creationId xmlns:p14="http://schemas.microsoft.com/office/powerpoint/2010/main" val="13235483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on a tilted surface with friction?</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793571768"/>
              </p:ext>
            </p:extLst>
          </p:nvPr>
        </p:nvGraphicFramePr>
        <p:xfrm>
          <a:off x="2590800" y="2209800"/>
          <a:ext cx="2667000" cy="2815167"/>
        </p:xfrm>
        <a:graphic>
          <a:graphicData uri="http://schemas.openxmlformats.org/presentationml/2006/ole">
            <mc:AlternateContent xmlns:mc="http://schemas.openxmlformats.org/markup-compatibility/2006">
              <mc:Choice xmlns:v="urn:schemas-microsoft-com:vml" Requires="v">
                <p:oleObj spid="_x0000_s18438" name="Bitmap Image" r:id="rId4" imgW="1737511" imgH="1828959" progId="Paint.Picture">
                  <p:embed/>
                </p:oleObj>
              </mc:Choice>
              <mc:Fallback>
                <p:oleObj name="Bitmap Image" r:id="rId4" imgW="1737511" imgH="1828959"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209800"/>
                        <a:ext cx="2667000" cy="2815167"/>
                      </a:xfrm>
                      <a:prstGeom prst="rect">
                        <a:avLst/>
                      </a:prstGeom>
                      <a:noFill/>
                    </p:spPr>
                  </p:pic>
                </p:oleObj>
              </mc:Fallback>
            </mc:AlternateContent>
          </a:graphicData>
        </a:graphic>
      </p:graphicFrame>
    </p:spTree>
    <p:extLst>
      <p:ext uri="{BB962C8B-B14F-4D97-AF65-F5344CB8AC3E}">
        <p14:creationId xmlns:p14="http://schemas.microsoft.com/office/powerpoint/2010/main" val="1875756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609600"/>
            <a:ext cx="8763000" cy="1143000"/>
          </a:xfrm>
        </p:spPr>
        <p:txBody>
          <a:bodyPr>
            <a:noAutofit/>
          </a:bodyPr>
          <a:lstStyle/>
          <a:p>
            <a:r>
              <a:rPr lang="en-US" sz="3200" dirty="0" smtClean="0">
                <a:solidFill>
                  <a:schemeClr val="accent1">
                    <a:lumMod val="40000"/>
                    <a:lumOff val="60000"/>
                  </a:schemeClr>
                </a:solidFill>
              </a:rPr>
              <a:t>How would you draw a FBD for an object on a tilted surface with friction?</a:t>
            </a:r>
            <a:endParaRPr lang="en-US" sz="3200"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608942498"/>
              </p:ext>
            </p:extLst>
          </p:nvPr>
        </p:nvGraphicFramePr>
        <p:xfrm>
          <a:off x="2819400" y="2209800"/>
          <a:ext cx="2667000" cy="2821609"/>
        </p:xfrm>
        <a:graphic>
          <a:graphicData uri="http://schemas.openxmlformats.org/presentationml/2006/ole">
            <mc:AlternateContent xmlns:mc="http://schemas.openxmlformats.org/markup-compatibility/2006">
              <mc:Choice xmlns:v="urn:schemas-microsoft-com:vml" Requires="v">
                <p:oleObj spid="_x0000_s17416" name="Bitmap Image" r:id="rId4" imgW="1630821" imgH="1729890" progId="Paint.Picture">
                  <p:embed/>
                </p:oleObj>
              </mc:Choice>
              <mc:Fallback>
                <p:oleObj name="Bitmap Image" r:id="rId4" imgW="1630821" imgH="1729890"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2209800"/>
                        <a:ext cx="2667000" cy="2821609"/>
                      </a:xfrm>
                      <a:prstGeom prst="rect">
                        <a:avLst/>
                      </a:prstGeom>
                      <a:noFill/>
                    </p:spPr>
                  </p:pic>
                </p:oleObj>
              </mc:Fallback>
            </mc:AlternateContent>
          </a:graphicData>
        </a:graphic>
      </p:graphicFrame>
    </p:spTree>
    <p:extLst>
      <p:ext uri="{BB962C8B-B14F-4D97-AF65-F5344CB8AC3E}">
        <p14:creationId xmlns:p14="http://schemas.microsoft.com/office/powerpoint/2010/main" val="28379511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What is kinetic friction?</a:t>
            </a:r>
            <a:endParaRPr lang="en-US" dirty="0">
              <a:solidFill>
                <a:schemeClr val="bg1"/>
              </a:solidFill>
            </a:endParaRPr>
          </a:p>
        </p:txBody>
      </p:sp>
      <p:grpSp>
        <p:nvGrpSpPr>
          <p:cNvPr id="6" name="Group 5"/>
          <p:cNvGrpSpPr/>
          <p:nvPr/>
        </p:nvGrpSpPr>
        <p:grpSpPr>
          <a:xfrm>
            <a:off x="2514600" y="2819400"/>
            <a:ext cx="4724400" cy="1600200"/>
            <a:chOff x="2514600" y="1752600"/>
            <a:chExt cx="4724400" cy="1600200"/>
          </a:xfrm>
        </p:grpSpPr>
        <p:sp>
          <p:nvSpPr>
            <p:cNvPr id="5" name="Rounded Rectangle 4"/>
            <p:cNvSpPr/>
            <p:nvPr/>
          </p:nvSpPr>
          <p:spPr>
            <a:xfrm>
              <a:off x="2514600" y="1752600"/>
              <a:ext cx="4724400" cy="16002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816413666"/>
                </p:ext>
              </p:extLst>
            </p:nvPr>
          </p:nvGraphicFramePr>
          <p:xfrm>
            <a:off x="2808148" y="1972468"/>
            <a:ext cx="4137303" cy="1160463"/>
          </p:xfrm>
          <a:graphic>
            <a:graphicData uri="http://schemas.openxmlformats.org/presentationml/2006/ole">
              <mc:AlternateContent xmlns:mc="http://schemas.openxmlformats.org/markup-compatibility/2006">
                <mc:Choice xmlns:v="urn:schemas-microsoft-com:vml" Requires="v">
                  <p:oleObj spid="_x0000_s20484" name="Equation" r:id="rId4" imgW="1041120" imgH="291960" progId="Equation.DSMT4">
                    <p:embed/>
                  </p:oleObj>
                </mc:Choice>
                <mc:Fallback>
                  <p:oleObj name="Equation" r:id="rId4" imgW="1041120" imgH="291960" progId="Equation.DSMT4">
                    <p:embed/>
                    <p:pic>
                      <p:nvPicPr>
                        <p:cNvPr id="0" name=""/>
                        <p:cNvPicPr/>
                        <p:nvPr/>
                      </p:nvPicPr>
                      <p:blipFill>
                        <a:blip r:embed="rId5"/>
                        <a:stretch>
                          <a:fillRect/>
                        </a:stretch>
                      </p:blipFill>
                      <p:spPr>
                        <a:xfrm>
                          <a:off x="2808148" y="1972468"/>
                          <a:ext cx="4137303" cy="1160463"/>
                        </a:xfrm>
                        <a:prstGeom prst="rect">
                          <a:avLst/>
                        </a:prstGeom>
                      </p:spPr>
                    </p:pic>
                  </p:oleObj>
                </mc:Fallback>
              </mc:AlternateContent>
            </a:graphicData>
          </a:graphic>
        </p:graphicFrame>
      </p:grpSp>
    </p:spTree>
    <p:extLst>
      <p:ext uri="{BB962C8B-B14F-4D97-AF65-F5344CB8AC3E}">
        <p14:creationId xmlns:p14="http://schemas.microsoft.com/office/powerpoint/2010/main" val="26612416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What is kinetic friction?</a:t>
            </a:r>
            <a:endParaRPr lang="en-US" dirty="0">
              <a:solidFill>
                <a:schemeClr val="bg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494729035"/>
              </p:ext>
            </p:extLst>
          </p:nvPr>
        </p:nvGraphicFramePr>
        <p:xfrm>
          <a:off x="2808148" y="3039268"/>
          <a:ext cx="4137303" cy="1160463"/>
        </p:xfrm>
        <a:graphic>
          <a:graphicData uri="http://schemas.openxmlformats.org/presentationml/2006/ole">
            <mc:AlternateContent xmlns:mc="http://schemas.openxmlformats.org/markup-compatibility/2006">
              <mc:Choice xmlns:v="urn:schemas-microsoft-com:vml" Requires="v">
                <p:oleObj spid="_x0000_s21506" name="Equation" r:id="rId4" imgW="1041120" imgH="291960" progId="Equation.DSMT4">
                  <p:embed/>
                </p:oleObj>
              </mc:Choice>
              <mc:Fallback>
                <p:oleObj name="Equation" r:id="rId4" imgW="1041120" imgH="291960" progId="Equation.DSMT4">
                  <p:embed/>
                  <p:pic>
                    <p:nvPicPr>
                      <p:cNvPr id="0" name=""/>
                      <p:cNvPicPr/>
                      <p:nvPr/>
                    </p:nvPicPr>
                    <p:blipFill>
                      <a:blip r:embed="rId5"/>
                      <a:stretch>
                        <a:fillRect/>
                      </a:stretch>
                    </p:blipFill>
                    <p:spPr>
                      <a:xfrm>
                        <a:off x="2808148" y="3039268"/>
                        <a:ext cx="4137303" cy="1160463"/>
                      </a:xfrm>
                      <a:prstGeom prst="rect">
                        <a:avLst/>
                      </a:prstGeom>
                    </p:spPr>
                  </p:pic>
                </p:oleObj>
              </mc:Fallback>
            </mc:AlternateContent>
          </a:graphicData>
        </a:graphic>
      </p:graphicFrame>
      <p:pic>
        <p:nvPicPr>
          <p:cNvPr id="7" name="Picture 6"/>
          <p:cNvPicPr/>
          <p:nvPr/>
        </p:nvPicPr>
        <p:blipFill>
          <a:blip r:embed="rId6">
            <a:extLst>
              <a:ext uri="{28A0092B-C50C-407E-A947-70E740481C1C}">
                <a14:useLocalDpi xmlns:a14="http://schemas.microsoft.com/office/drawing/2010/main" val="0"/>
              </a:ext>
            </a:extLst>
          </a:blip>
          <a:stretch>
            <a:fillRect/>
          </a:stretch>
        </p:blipFill>
        <p:spPr>
          <a:xfrm>
            <a:off x="1616697" y="1600200"/>
            <a:ext cx="5943600" cy="4323080"/>
          </a:xfrm>
          <a:prstGeom prst="rect">
            <a:avLst/>
          </a:prstGeom>
        </p:spPr>
      </p:pic>
    </p:spTree>
    <p:extLst>
      <p:ext uri="{BB962C8B-B14F-4D97-AF65-F5344CB8AC3E}">
        <p14:creationId xmlns:p14="http://schemas.microsoft.com/office/powerpoint/2010/main" val="6187976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What is kinetic friction?</a:t>
            </a:r>
            <a:endParaRPr lang="en-US"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020458430"/>
              </p:ext>
            </p:extLst>
          </p:nvPr>
        </p:nvGraphicFramePr>
        <p:xfrm>
          <a:off x="609600" y="1295401"/>
          <a:ext cx="7696201" cy="5069577"/>
        </p:xfrm>
        <a:graphic>
          <a:graphicData uri="http://schemas.openxmlformats.org/drawingml/2006/table">
            <a:tbl>
              <a:tblPr firstRow="1" firstCol="1" bandRow="1">
                <a:tableStyleId>{5C22544A-7EE6-4342-B048-85BDC9FD1C3A}</a:tableStyleId>
              </a:tblPr>
              <a:tblGrid>
                <a:gridCol w="3491626"/>
                <a:gridCol w="2010884"/>
                <a:gridCol w="2193691"/>
              </a:tblGrid>
              <a:tr h="863337">
                <a:tc>
                  <a:txBody>
                    <a:bodyPr/>
                    <a:lstStyle/>
                    <a:p>
                      <a:pPr marL="0" marR="0" algn="ctr">
                        <a:lnSpc>
                          <a:spcPct val="115000"/>
                        </a:lnSpc>
                        <a:spcBef>
                          <a:spcPts val="0"/>
                        </a:spcBef>
                        <a:spcAft>
                          <a:spcPts val="1000"/>
                        </a:spcAft>
                      </a:pPr>
                      <a:r>
                        <a:rPr lang="en-US" sz="2800" dirty="0">
                          <a:effectLst/>
                        </a:rPr>
                        <a:t>Surface combination</a:t>
                      </a:r>
                      <a:endParaRPr lang="en-US" sz="2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Coefficient of static friction</a:t>
                      </a:r>
                      <a:r>
                        <a:rPr lang="en-US" sz="1100" dirty="0">
                          <a:effectLst/>
                        </a:rPr>
                        <a:t>, </a:t>
                      </a:r>
                      <a:endParaRPr lang="en-US" sz="11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Coefficient of kinetic friction</a:t>
                      </a:r>
                      <a:r>
                        <a:rPr lang="en-US" sz="1100" dirty="0">
                          <a:effectLst/>
                        </a:rPr>
                        <a:t>, </a:t>
                      </a:r>
                      <a:endParaRPr lang="en-US" sz="11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Oak on oak (parallel grain)</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0.62</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0.48</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Oak on oak (cross grain)</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0.54</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0.32</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Zinc on cast iron</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0.85</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0.21</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Hard steel on hard steel</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0.78</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0.42</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Mild steel on brass</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0.51</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0.44</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Leather on oak (parallel grain)</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0.61</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0.52</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Nickel on nickel</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1.1</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0.53</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Ice on hard surface</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0.05</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0.02</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Brake pad on iron (dry)</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0.4</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0.4</a:t>
                      </a:r>
                      <a:endParaRPr lang="en-US" sz="2400" dirty="0">
                        <a:solidFill>
                          <a:srgbClr val="000000"/>
                        </a:solidFill>
                        <a:effectLst/>
                        <a:latin typeface="Tahoma"/>
                        <a:ea typeface="Times New Roman"/>
                        <a:cs typeface="Times New Roman"/>
                      </a:endParaRPr>
                    </a:p>
                  </a:txBody>
                  <a:tcPr marL="68580" marR="68580" marT="0" marB="0"/>
                </a:tc>
              </a:tr>
              <a:tr h="416586">
                <a:tc>
                  <a:txBody>
                    <a:bodyPr/>
                    <a:lstStyle/>
                    <a:p>
                      <a:pPr marL="0" marR="0" algn="ctr">
                        <a:lnSpc>
                          <a:spcPct val="115000"/>
                        </a:lnSpc>
                        <a:spcBef>
                          <a:spcPts val="0"/>
                        </a:spcBef>
                        <a:spcAft>
                          <a:spcPts val="1000"/>
                        </a:spcAft>
                      </a:pPr>
                      <a:r>
                        <a:rPr lang="en-US" sz="1800" dirty="0">
                          <a:effectLst/>
                        </a:rPr>
                        <a:t>Brake pad on iron (wet)</a:t>
                      </a:r>
                      <a:endParaRPr lang="en-US" sz="18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0.2</a:t>
                      </a:r>
                      <a:endParaRPr lang="en-US" sz="2400" dirty="0">
                        <a:solidFill>
                          <a:srgbClr val="000000"/>
                        </a:solidFill>
                        <a:effectLst/>
                        <a:latin typeface="Tahoma"/>
                        <a:ea typeface="Times New Roman"/>
                        <a:cs typeface="Times New Roman"/>
                      </a:endParaRPr>
                    </a:p>
                  </a:txBody>
                  <a:tcPr marL="68580" marR="68580" marT="0" marB="0"/>
                </a:tc>
                <a:tc>
                  <a:txBody>
                    <a:bodyPr/>
                    <a:lstStyle/>
                    <a:p>
                      <a:pPr marL="0" marR="0" algn="ctr">
                        <a:lnSpc>
                          <a:spcPct val="115000"/>
                        </a:lnSpc>
                        <a:spcBef>
                          <a:spcPts val="0"/>
                        </a:spcBef>
                        <a:spcAft>
                          <a:spcPts val="1000"/>
                        </a:spcAft>
                      </a:pPr>
                      <a:r>
                        <a:rPr lang="en-US" sz="2400" dirty="0">
                          <a:effectLst/>
                        </a:rPr>
                        <a:t>0.2</a:t>
                      </a:r>
                      <a:endParaRPr lang="en-US" sz="2400" dirty="0">
                        <a:solidFill>
                          <a:srgbClr val="000000"/>
                        </a:solidFill>
                        <a:effectLst/>
                        <a:latin typeface="Tahoma"/>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1815069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Autofit/>
          </a:bodyPr>
          <a:lstStyle/>
          <a:p>
            <a:pPr marL="0" indent="0" algn="ctr">
              <a:buNone/>
            </a:pPr>
            <a:r>
              <a:rPr lang="en-US" sz="8000" dirty="0" smtClean="0">
                <a:solidFill>
                  <a:schemeClr val="bg1"/>
                </a:solidFill>
              </a:rPr>
              <a:t>The next podcast covers the </a:t>
            </a:r>
          </a:p>
          <a:p>
            <a:pPr marL="0" indent="0" algn="ctr">
              <a:buNone/>
            </a:pPr>
            <a:r>
              <a:rPr lang="en-US" sz="8000" dirty="0" smtClean="0">
                <a:solidFill>
                  <a:schemeClr val="bg1"/>
                </a:solidFill>
              </a:rPr>
              <a:t>“Force Method.”  </a:t>
            </a:r>
            <a:endParaRPr lang="en-US" sz="8000" dirty="0">
              <a:solidFill>
                <a:schemeClr val="bg1"/>
              </a:solidFill>
            </a:endParaRPr>
          </a:p>
        </p:txBody>
      </p:sp>
    </p:spTree>
    <p:extLst>
      <p:ext uri="{BB962C8B-B14F-4D97-AF65-F5344CB8AC3E}">
        <p14:creationId xmlns:p14="http://schemas.microsoft.com/office/powerpoint/2010/main" val="3529525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fontScale="90000"/>
          </a:bodyPr>
          <a:lstStyle/>
          <a:p>
            <a:r>
              <a:rPr lang="en-US" dirty="0" smtClean="0">
                <a:solidFill>
                  <a:schemeClr val="accent1">
                    <a:lumMod val="40000"/>
                    <a:lumOff val="60000"/>
                  </a:schemeClr>
                </a:solidFill>
              </a:rPr>
              <a:t>What is the difference between mass and weight?</a:t>
            </a:r>
            <a:endParaRPr lang="en-US" dirty="0">
              <a:solidFill>
                <a:schemeClr val="accent1">
                  <a:lumMod val="40000"/>
                  <a:lumOff val="60000"/>
                </a:schemeClr>
              </a:solidFill>
            </a:endParaRPr>
          </a:p>
        </p:txBody>
      </p:sp>
    </p:spTree>
    <p:extLst>
      <p:ext uri="{BB962C8B-B14F-4D97-AF65-F5344CB8AC3E}">
        <p14:creationId xmlns:p14="http://schemas.microsoft.com/office/powerpoint/2010/main" val="2482878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fontScale="90000"/>
          </a:bodyPr>
          <a:lstStyle/>
          <a:p>
            <a:r>
              <a:rPr lang="en-US" dirty="0" smtClean="0">
                <a:solidFill>
                  <a:schemeClr val="accent1">
                    <a:lumMod val="40000"/>
                    <a:lumOff val="60000"/>
                  </a:schemeClr>
                </a:solidFill>
              </a:rPr>
              <a:t>What is the difference between mass and weight?</a:t>
            </a:r>
            <a:endParaRPr lang="en-US" dirty="0">
              <a:solidFill>
                <a:schemeClr val="accent1">
                  <a:lumMod val="40000"/>
                  <a:lumOff val="60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3048000"/>
            <a:ext cx="3429000" cy="2743200"/>
          </a:xfrm>
          <a:prstGeom prst="rect">
            <a:avLst/>
          </a:prstGeom>
        </p:spPr>
      </p:pic>
    </p:spTree>
    <p:extLst>
      <p:ext uri="{BB962C8B-B14F-4D97-AF65-F5344CB8AC3E}">
        <p14:creationId xmlns:p14="http://schemas.microsoft.com/office/powerpoint/2010/main" val="1978315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fontScale="90000"/>
          </a:bodyPr>
          <a:lstStyle/>
          <a:p>
            <a:r>
              <a:rPr lang="en-US" dirty="0" smtClean="0">
                <a:solidFill>
                  <a:schemeClr val="accent1">
                    <a:lumMod val="40000"/>
                    <a:lumOff val="60000"/>
                  </a:schemeClr>
                </a:solidFill>
              </a:rPr>
              <a:t>What is the difference between mass and weight?</a:t>
            </a:r>
            <a:endParaRPr lang="en-US" dirty="0">
              <a:solidFill>
                <a:schemeClr val="accent1">
                  <a:lumMod val="40000"/>
                  <a:lumOff val="60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3048000"/>
            <a:ext cx="3429000" cy="27432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2667000"/>
            <a:ext cx="3141453" cy="3257550"/>
          </a:xfrm>
          <a:prstGeom prst="rect">
            <a:avLst/>
          </a:prstGeom>
        </p:spPr>
      </p:pic>
    </p:spTree>
    <p:extLst>
      <p:ext uri="{BB962C8B-B14F-4D97-AF65-F5344CB8AC3E}">
        <p14:creationId xmlns:p14="http://schemas.microsoft.com/office/powerpoint/2010/main" val="2709478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a normal force?</a:t>
            </a:r>
            <a:endParaRPr lang="en-US" dirty="0">
              <a:solidFill>
                <a:schemeClr val="accent1">
                  <a:lumMod val="40000"/>
                  <a:lumOff val="60000"/>
                </a:schemeClr>
              </a:solidFill>
            </a:endParaRPr>
          </a:p>
        </p:txBody>
      </p:sp>
    </p:spTree>
    <p:extLst>
      <p:ext uri="{BB962C8B-B14F-4D97-AF65-F5344CB8AC3E}">
        <p14:creationId xmlns:p14="http://schemas.microsoft.com/office/powerpoint/2010/main" val="1067741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a normal force?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890486309"/>
              </p:ext>
            </p:extLst>
          </p:nvPr>
        </p:nvGraphicFramePr>
        <p:xfrm>
          <a:off x="1371600" y="2667000"/>
          <a:ext cx="3200400" cy="2305050"/>
        </p:xfrm>
        <a:graphic>
          <a:graphicData uri="http://schemas.openxmlformats.org/presentationml/2006/ole">
            <mc:AlternateContent xmlns:mc="http://schemas.openxmlformats.org/markup-compatibility/2006">
              <mc:Choice xmlns:v="urn:schemas-microsoft-com:vml" Requires="v">
                <p:oleObj spid="_x0000_s1033" name="Bitmap Image" r:id="rId4" imgW="3200677" imgH="2309060" progId="Paint.Picture">
                  <p:embed/>
                </p:oleObj>
              </mc:Choice>
              <mc:Fallback>
                <p:oleObj name="Bitmap Image" r:id="rId4" imgW="3200677" imgH="2309060"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667000"/>
                        <a:ext cx="3200400" cy="230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4572000" y="3352800"/>
            <a:ext cx="4267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i="1" dirty="0" smtClean="0">
                <a:solidFill>
                  <a:schemeClr val="accent6">
                    <a:lumMod val="75000"/>
                  </a:schemeClr>
                </a:solidFill>
                <a:effectLst>
                  <a:outerShdw blurRad="38100" dist="38100" dir="2700000" algn="tl">
                    <a:srgbClr val="000000">
                      <a:alpha val="43137"/>
                    </a:srgbClr>
                  </a:outerShdw>
                </a:effectLst>
              </a:rPr>
              <a:t>equilibrium</a:t>
            </a:r>
            <a:endParaRPr lang="en-US" i="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46767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a normal force?</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944950504"/>
              </p:ext>
            </p:extLst>
          </p:nvPr>
        </p:nvGraphicFramePr>
        <p:xfrm>
          <a:off x="3200400" y="2514600"/>
          <a:ext cx="3124200" cy="2800350"/>
        </p:xfrm>
        <a:graphic>
          <a:graphicData uri="http://schemas.openxmlformats.org/presentationml/2006/ole">
            <mc:AlternateContent xmlns:mc="http://schemas.openxmlformats.org/markup-compatibility/2006">
              <mc:Choice xmlns:v="urn:schemas-microsoft-com:vml" Requires="v">
                <p:oleObj spid="_x0000_s2058" name="Bitmap Image" r:id="rId4" imgW="3123810" imgH="2803810" progId="Paint.Picture">
                  <p:embed/>
                </p:oleObj>
              </mc:Choice>
              <mc:Fallback>
                <p:oleObj name="Bitmap Image" r:id="rId4" imgW="3123810" imgH="2803810"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514600"/>
                        <a:ext cx="3124200" cy="280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95283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normAutofit/>
          </a:bodyPr>
          <a:lstStyle/>
          <a:p>
            <a:r>
              <a:rPr lang="en-US" dirty="0" smtClean="0">
                <a:solidFill>
                  <a:schemeClr val="accent1">
                    <a:lumMod val="40000"/>
                    <a:lumOff val="60000"/>
                  </a:schemeClr>
                </a:solidFill>
              </a:rPr>
              <a:t>What is static friction?</a:t>
            </a:r>
            <a:endParaRPr lang="en-US" dirty="0">
              <a:solidFill>
                <a:schemeClr val="accent1">
                  <a:lumMod val="40000"/>
                  <a:lumOff val="60000"/>
                </a:schemeClr>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70267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1708</Words>
  <Application>Microsoft Office PowerPoint</Application>
  <PresentationFormat>On-screen Show (4:3)</PresentationFormat>
  <Paragraphs>119</Paragraphs>
  <Slides>28</Slides>
  <Notes>28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1" baseType="lpstr">
      <vt:lpstr>Office Theme</vt:lpstr>
      <vt:lpstr>Bitmap Image</vt:lpstr>
      <vt:lpstr>Equation</vt:lpstr>
      <vt:lpstr>Basics of problem solving with forces Part 1</vt:lpstr>
      <vt:lpstr>What is a force?  A push or a pull</vt:lpstr>
      <vt:lpstr>What is the difference between mass and weight?</vt:lpstr>
      <vt:lpstr>What is the difference between mass and weight?</vt:lpstr>
      <vt:lpstr>What is the difference between mass and weight?</vt:lpstr>
      <vt:lpstr>What is a normal force?</vt:lpstr>
      <vt:lpstr>What is a normal force?</vt:lpstr>
      <vt:lpstr>What is a normal force?</vt:lpstr>
      <vt:lpstr>What is static friction?</vt:lpstr>
      <vt:lpstr>What is static friction?</vt:lpstr>
      <vt:lpstr>What is static friction?</vt:lpstr>
      <vt:lpstr>What is a free body diagram?</vt:lpstr>
      <vt:lpstr>How would you draw a FBD for an object in free fall with no air resistance?</vt:lpstr>
      <vt:lpstr>How would you draw a FBD for an object in free fall with no air resistance?</vt:lpstr>
      <vt:lpstr>How would you draw a FBD for an object in free fall with air resistance?</vt:lpstr>
      <vt:lpstr>How would you draw a FBD for an object in free fall with air resistance?</vt:lpstr>
      <vt:lpstr>How would you draw a FBD for an object in free fall with air resistance?</vt:lpstr>
      <vt:lpstr>How would you draw a FBD for an object sitting on a desk being pushed but not moving?</vt:lpstr>
      <vt:lpstr>How would you draw a FBD for an object sitting on a desk being pushed but not moving?</vt:lpstr>
      <vt:lpstr>How would you draw a FBD for an object sitting on a desk being pushed but not moving?</vt:lpstr>
      <vt:lpstr>How would you draw a FBD for an object on a tilted surface with no friction?</vt:lpstr>
      <vt:lpstr>How would you draw a FBD for an object on a tilted surface with no friction?</vt:lpstr>
      <vt:lpstr>How would you draw a FBD for an object on a tilted surface with friction?</vt:lpstr>
      <vt:lpstr>How would you draw a FBD for an object on a tilted surface with friction?</vt:lpstr>
      <vt:lpstr>What is kinetic friction?</vt:lpstr>
      <vt:lpstr>What is kinetic friction?</vt:lpstr>
      <vt:lpstr>What is kinetic friction?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Bouyancy</dc:title>
  <dc:creator>Hallie</dc:creator>
  <cp:lastModifiedBy>Hallie</cp:lastModifiedBy>
  <cp:revision>22</cp:revision>
  <dcterms:created xsi:type="dcterms:W3CDTF">2012-04-01T21:59:23Z</dcterms:created>
  <dcterms:modified xsi:type="dcterms:W3CDTF">2012-04-23T17:14:46Z</dcterms:modified>
</cp:coreProperties>
</file>